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65" r:id="rId2"/>
    <p:sldId id="256" r:id="rId3"/>
    <p:sldId id="269" r:id="rId4"/>
    <p:sldId id="257" r:id="rId5"/>
    <p:sldId id="266" r:id="rId6"/>
    <p:sldId id="258" r:id="rId7"/>
    <p:sldId id="263" r:id="rId8"/>
    <p:sldId id="259" r:id="rId9"/>
    <p:sldId id="264" r:id="rId10"/>
    <p:sldId id="270" r:id="rId11"/>
    <p:sldId id="267" r:id="rId12"/>
    <p:sldId id="260" r:id="rId13"/>
    <p:sldId id="261" r:id="rId14"/>
    <p:sldId id="262" r:id="rId15"/>
    <p:sldId id="26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C45161-B957-4B2E-BD3F-82FE8B582F61}" type="datetimeFigureOut">
              <a:rPr lang="en-US" smtClean="0"/>
              <a:t>09/28/2016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E223E0-2108-4B4E-8E6B-7C70D56F4855}" type="slidenum">
              <a:rPr lang="en-US" smtClean="0"/>
              <a:t>‹#›</a:t>
            </a:fld>
            <a:endParaRPr lang="en-US"/>
          </a:p>
        </p:txBody>
      </p:sp>
    </p:spTree>
    <p:extLst>
      <p:ext uri="{BB962C8B-B14F-4D97-AF65-F5344CB8AC3E}">
        <p14:creationId xmlns:p14="http://schemas.microsoft.com/office/powerpoint/2010/main" val="1571175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solidFill>
                  <a:srgbClr val="66FFCC"/>
                </a:solidFill>
                <a:latin typeface="Times New Roman" panose="02020603050405020304" pitchFamily="18" charset="0"/>
              </a:rPr>
              <a:t>As the textbook indicates, The union’s best ally is bad management.</a:t>
            </a:r>
          </a:p>
        </p:txBody>
      </p:sp>
    </p:spTree>
    <p:extLst>
      <p:ext uri="{BB962C8B-B14F-4D97-AF65-F5344CB8AC3E}">
        <p14:creationId xmlns:p14="http://schemas.microsoft.com/office/powerpoint/2010/main" val="22776797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9EAA5BC0-865C-45C4-BD68-073C5CCDBB20}" type="datetimeFigureOut">
              <a:rPr lang="en-US" smtClean="0"/>
              <a:pPr/>
              <a:t>09/28/2016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CB8D7-6F96-4901-97A9-D4DF114DF901}"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AA5BC0-865C-45C4-BD68-073C5CCDBB20}" type="datetimeFigureOut">
              <a:rPr lang="en-US" smtClean="0"/>
              <a:pPr/>
              <a:t>09/28/2016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AA5BC0-865C-45C4-BD68-073C5CCDBB20}" type="datetimeFigureOut">
              <a:rPr lang="en-US" smtClean="0"/>
              <a:pPr/>
              <a:t>09/28/2016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9EAA5BC0-865C-45C4-BD68-073C5CCDBB20}" type="datetimeFigureOut">
              <a:rPr lang="en-US" smtClean="0"/>
              <a:pPr/>
              <a:t>09/28/2016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CB8D7-6F96-4901-97A9-D4DF114DF901}"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AA5BC0-865C-45C4-BD68-073C5CCDBB20}" type="datetimeFigureOut">
              <a:rPr lang="en-US" smtClean="0"/>
              <a:pPr/>
              <a:t>09/28/2016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9EAA5BC0-865C-45C4-BD68-073C5CCDBB20}" type="datetimeFigureOut">
              <a:rPr lang="en-US" smtClean="0"/>
              <a:pPr/>
              <a:t>09/28/2016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9EAA5BC0-865C-45C4-BD68-073C5CCDBB20}" type="datetimeFigureOut">
              <a:rPr lang="en-US" smtClean="0"/>
              <a:pPr/>
              <a:t>09/28/2016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EAA5BC0-865C-45C4-BD68-073C5CCDBB20}" type="datetimeFigureOut">
              <a:rPr lang="en-US" smtClean="0"/>
              <a:pPr/>
              <a:t>09/28/2016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AA5BC0-865C-45C4-BD68-073C5CCDBB20}" type="datetimeFigureOut">
              <a:rPr lang="en-US" smtClean="0"/>
              <a:pPr/>
              <a:t>09/28/2016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AA5BC0-865C-45C4-BD68-073C5CCDBB20}" type="datetimeFigureOut">
              <a:rPr lang="en-US" smtClean="0"/>
              <a:pPr/>
              <a:t>09/28/2016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AA5BC0-865C-45C4-BD68-073C5CCDBB20}" type="datetimeFigureOut">
              <a:rPr lang="en-US" smtClean="0"/>
              <a:pPr/>
              <a:t>09/28/2016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9EAA5BC0-865C-45C4-BD68-073C5CCDBB20}" type="datetimeFigureOut">
              <a:rPr lang="en-US" smtClean="0"/>
              <a:pPr/>
              <a:t>09/28/2016</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033CB8D7-6F96-4901-97A9-D4DF114DF90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youtube.com/watch?v=aj5OT3z1VGA&amp;safe=activ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15962"/>
          </a:xfrm>
        </p:spPr>
        <p:txBody>
          <a:bodyPr/>
          <a:lstStyle/>
          <a:p>
            <a:pPr algn="ctr"/>
            <a:r>
              <a:rPr lang="en-US" dirty="0" smtClean="0"/>
              <a:t>Warm- Up:  Read the following quotes and Compare them</a:t>
            </a:r>
            <a:endParaRPr lang="en-US" dirty="0"/>
          </a:p>
        </p:txBody>
      </p:sp>
      <p:sp>
        <p:nvSpPr>
          <p:cNvPr id="3" name="Content Placeholder 2"/>
          <p:cNvSpPr>
            <a:spLocks noGrp="1"/>
          </p:cNvSpPr>
          <p:nvPr>
            <p:ph sz="quarter" idx="13"/>
          </p:nvPr>
        </p:nvSpPr>
        <p:spPr>
          <a:xfrm>
            <a:off x="152400" y="914400"/>
            <a:ext cx="8839200" cy="5334000"/>
          </a:xfrm>
        </p:spPr>
        <p:txBody>
          <a:bodyPr>
            <a:normAutofit/>
          </a:bodyPr>
          <a:lstStyle/>
          <a:p>
            <a:endParaRPr lang="en-US" sz="2000" dirty="0" smtClean="0"/>
          </a:p>
          <a:p>
            <a:r>
              <a:rPr lang="en-US" sz="2000" dirty="0" smtClean="0"/>
              <a:t>Our labor unions are not narrow, self-seeking groups. They have raised wages, shortened hours, and provided supplemental benefits. Through collective bargaining and grievance procedures, they have brought justice and democracy to the shop floor.</a:t>
            </a:r>
            <a:br>
              <a:rPr lang="en-US" sz="2000" dirty="0" smtClean="0"/>
            </a:br>
            <a:r>
              <a:rPr lang="en-US" sz="2000" dirty="0" smtClean="0"/>
              <a:t>-- John F. Kennedy</a:t>
            </a:r>
          </a:p>
          <a:p>
            <a:endParaRPr lang="en-US" sz="2000" dirty="0" smtClean="0"/>
          </a:p>
          <a:p>
            <a:r>
              <a:rPr lang="en-US" sz="2000" dirty="0" smtClean="0"/>
              <a:t>"People are never so likely to be wrong as when they are organized.  And they never have so little freedom.  Perhaps that is why the people at large keep their freedom.  People can be manipulated only when they are organized.“</a:t>
            </a:r>
          </a:p>
          <a:p>
            <a:r>
              <a:rPr lang="en-US" sz="2000" dirty="0" smtClean="0"/>
              <a:t>- Henry Ford</a:t>
            </a:r>
          </a:p>
          <a:p>
            <a:endParaRPr lang="en-US" sz="2000" dirty="0" smtClean="0"/>
          </a:p>
          <a:p>
            <a:r>
              <a:rPr lang="en-US" sz="2000" dirty="0" smtClean="0"/>
              <a:t>1)  Which quote do you feel is the stronger argument?  2)  Do you think the author of each quote felt that way for a reason?  Why/why not?</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9" name="Rectangle 1"/>
          <p:cNvSpPr>
            <a:spLocks noChangeArrowheads="1"/>
          </p:cNvSpPr>
          <p:nvPr>
            <p:ph type="title"/>
          </p:nvPr>
        </p:nvSpPr>
        <p:spPr>
          <a:xfrm>
            <a:off x="457200" y="0"/>
            <a:ext cx="8229600" cy="1112838"/>
          </a:xfrm>
        </p:spPr>
        <p:txBody>
          <a:bodyPr rIns="132080"/>
          <a:lstStyle/>
          <a:p>
            <a:pPr eaLnBrk="1" hangingPunct="1"/>
            <a:r>
              <a:rPr lang="en-US" altLang="en-US" sz="4000" smtClean="0"/>
              <a:t>Labor Unions of the Late 1800’s</a:t>
            </a:r>
          </a:p>
        </p:txBody>
      </p:sp>
      <p:graphicFrame>
        <p:nvGraphicFramePr>
          <p:cNvPr id="2050" name="Group 2"/>
          <p:cNvGraphicFramePr>
            <a:graphicFrameLocks noGrp="1"/>
          </p:cNvGraphicFramePr>
          <p:nvPr/>
        </p:nvGraphicFramePr>
        <p:xfrm>
          <a:off x="457200" y="990600"/>
          <a:ext cx="8229600" cy="5837395"/>
        </p:xfrm>
        <a:graphic>
          <a:graphicData uri="http://schemas.openxmlformats.org/drawingml/2006/table">
            <a:tbl>
              <a:tblPr/>
              <a:tblGrid>
                <a:gridCol w="2743200"/>
                <a:gridCol w="2743200"/>
                <a:gridCol w="2743200"/>
              </a:tblGrid>
              <a:tr h="733385">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800" b="0" i="0" u="none" strike="noStrike" cap="none" normalizeH="0" baseline="0" dirty="0" smtClean="0">
                          <a:ln>
                            <a:noFill/>
                          </a:ln>
                          <a:solidFill>
                            <a:schemeClr val="tx1"/>
                          </a:solidFill>
                          <a:effectLst/>
                          <a:latin typeface="Arial" charset="0"/>
                          <a:ea typeface="ヒラギノ角ゴ ProN W3" charset="0"/>
                          <a:cs typeface="ヒラギノ角ゴ ProN W3" charset="0"/>
                          <a:sym typeface="Arial" charset="0"/>
                        </a:rPr>
                        <a:t>Knights of Labor</a:t>
                      </a:r>
                    </a:p>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800" b="0" i="0" u="none" strike="noStrike" cap="none" normalizeH="0" baseline="0" dirty="0" smtClean="0">
                          <a:ln>
                            <a:noFill/>
                          </a:ln>
                          <a:solidFill>
                            <a:schemeClr val="tx1"/>
                          </a:solidFill>
                          <a:effectLst/>
                          <a:latin typeface="Arial" charset="0"/>
                          <a:ea typeface="ヒラギノ角ゴ ProN W3" charset="0"/>
                          <a:cs typeface="ヒラギノ角ゴ ProN W3" charset="0"/>
                          <a:sym typeface="Arial" charset="0"/>
                        </a:rPr>
                        <a:t>(KOL)</a:t>
                      </a:r>
                    </a:p>
                  </a:txBody>
                  <a:tcPr marL="50800" marR="50800" marT="50797" marB="50797" horzOverflow="overflow">
                    <a:lnL w="285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8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American Federation of Labor  (AFL)</a:t>
                      </a:r>
                    </a:p>
                  </a:txBody>
                  <a:tcPr marL="50800" marR="50800" marT="50797" marB="5079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8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American Railway Union (ARU)</a:t>
                      </a:r>
                    </a:p>
                  </a:txBody>
                  <a:tcPr marL="50800" marR="50800" marT="50797" marB="50797" horzOverflow="overflow">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09553">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Terrence Powderly</a:t>
                      </a:r>
                    </a:p>
                  </a:txBody>
                  <a:tcPr marL="50800" marR="50800" marT="50797" marB="50797" horzOverflow="overflow">
                    <a:lnL w="285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Samuel Gompers</a:t>
                      </a:r>
                    </a:p>
                  </a:txBody>
                  <a:tcPr marL="50800" marR="50800" marT="50797" marB="5079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Eugene Debs</a:t>
                      </a:r>
                    </a:p>
                  </a:txBody>
                  <a:tcPr marL="50800" marR="50800" marT="50797" marB="50797" horzOverflow="overflow">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345421">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1869</a:t>
                      </a:r>
                    </a:p>
                  </a:txBody>
                  <a:tcPr marL="50800" marR="50800" marT="50797" marB="50797" horzOverflow="overflow">
                    <a:lnL w="285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1886</a:t>
                      </a:r>
                    </a:p>
                  </a:txBody>
                  <a:tcPr marL="50800" marR="50800" marT="50797" marB="5079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1893</a:t>
                      </a:r>
                    </a:p>
                  </a:txBody>
                  <a:tcPr marL="50800" marR="50800" marT="50797" marB="50797" horzOverflow="overflow">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1076902">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dirty="0" smtClean="0">
                          <a:ln>
                            <a:noFill/>
                          </a:ln>
                          <a:solidFill>
                            <a:schemeClr val="tx1"/>
                          </a:solidFill>
                          <a:effectLst/>
                          <a:latin typeface="Arial" charset="0"/>
                          <a:ea typeface="ヒラギノ角ゴ ProN W3" charset="0"/>
                          <a:cs typeface="ヒラギノ角ゴ ProN W3" charset="0"/>
                          <a:sym typeface="Arial" charset="0"/>
                        </a:rPr>
                        <a:t>All Laborers: Skilled, Unskilled, Black, White, Male, Female, White and Blue Collar</a:t>
                      </a:r>
                    </a:p>
                  </a:txBody>
                  <a:tcPr marL="50800" marR="50800" marT="50797" marB="50797" horzOverflow="overflow">
                    <a:lnL w="285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Only Skilled Labor; reluctant to accept women, blacks, and immigrants</a:t>
                      </a:r>
                    </a:p>
                  </a:txBody>
                  <a:tcPr marL="50800" marR="50800" marT="50797" marB="5079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All types of Railroad Workers</a:t>
                      </a:r>
                    </a:p>
                  </a:txBody>
                  <a:tcPr marL="50800" marR="50800" marT="50797" marB="50797" horzOverflow="overflow">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833075">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One Big Union</a:t>
                      </a:r>
                    </a:p>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(Industrial Union)</a:t>
                      </a:r>
                    </a:p>
                  </a:txBody>
                  <a:tcPr marL="50800" marR="50800" marT="50797" marB="50797" horzOverflow="overflow">
                    <a:lnL w="285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One umbrella Union made up of separate craft workers (Trade Union)</a:t>
                      </a:r>
                    </a:p>
                  </a:txBody>
                  <a:tcPr marL="50800" marR="50800" marT="50797" marB="5079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One Big Union</a:t>
                      </a:r>
                    </a:p>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(Industrial Union)</a:t>
                      </a:r>
                    </a:p>
                  </a:txBody>
                  <a:tcPr marL="50800" marR="50800" marT="50797" marB="50797" horzOverflow="overflow">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1076902">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Unsuccessful; workers had little in common; hard to win strikes</a:t>
                      </a:r>
                    </a:p>
                  </a:txBody>
                  <a:tcPr marL="50800" marR="50800" marT="50797" marB="50797" horzOverflow="overflow">
                    <a:lnL w="285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Successful; charged high fees to join; restricted membership; built up strike fund</a:t>
                      </a:r>
                    </a:p>
                  </a:txBody>
                  <a:tcPr marL="50800" marR="50800" marT="50797" marB="5079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Mixed Results; Forced RR companies to increase wages but died after the Pullman Strike</a:t>
                      </a:r>
                    </a:p>
                  </a:txBody>
                  <a:tcPr marL="50800" marR="50800" marT="50797" marB="50797" horzOverflow="overflow">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1362001">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Haymarket Square Riot: Bomb exploded at KOL meeting and KOL associated with Anarchists</a:t>
                      </a:r>
                    </a:p>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KOL died.</a:t>
                      </a:r>
                    </a:p>
                  </a:txBody>
                  <a:tcPr marL="50800" marR="50800" marT="50797" marB="50797" horzOverflow="overflow">
                    <a:lnL w="285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Got higher wages, shorter hours, and better benefits; still around today</a:t>
                      </a:r>
                    </a:p>
                  </a:txBody>
                  <a:tcPr marL="50800" marR="50800" marT="50797" marB="5079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dirty="0" smtClean="0">
                          <a:ln>
                            <a:noFill/>
                          </a:ln>
                          <a:solidFill>
                            <a:schemeClr val="tx1"/>
                          </a:solidFill>
                          <a:effectLst/>
                          <a:latin typeface="Arial" charset="0"/>
                          <a:ea typeface="ヒラギノ角ゴ ProN W3" charset="0"/>
                          <a:cs typeface="ヒラギノ角ゴ ProN W3" charset="0"/>
                          <a:sym typeface="Arial" charset="0"/>
                        </a:rPr>
                        <a:t>Debs was arrested and convicted.</a:t>
                      </a:r>
                    </a:p>
                    <a:p>
                      <a:pPr marL="39688" marR="0" lvl="0" indent="0" algn="l" defTabSz="914400" rtl="0" eaLnBrk="1" fontAlgn="base" latinLnBrk="0" hangingPunct="1">
                        <a:lnSpc>
                          <a:spcPct val="100000"/>
                        </a:lnSpc>
                        <a:spcBef>
                          <a:spcPct val="0"/>
                        </a:spcBef>
                        <a:spcAft>
                          <a:spcPct val="0"/>
                        </a:spcAft>
                        <a:buClrTx/>
                        <a:buSzPct val="100000"/>
                        <a:buFont typeface="Arial" charset="0"/>
                        <a:buNone/>
                        <a:tabLst/>
                      </a:pPr>
                      <a:r>
                        <a:rPr kumimoji="0" lang="en-US" sz="1600" b="0" i="0" u="none" strike="noStrike" cap="none" normalizeH="0" baseline="0" dirty="0" smtClean="0">
                          <a:ln>
                            <a:noFill/>
                          </a:ln>
                          <a:solidFill>
                            <a:schemeClr val="tx1"/>
                          </a:solidFill>
                          <a:effectLst/>
                          <a:latin typeface="Arial" charset="0"/>
                          <a:ea typeface="ヒラギノ角ゴ ProN W3" charset="0"/>
                          <a:cs typeface="ヒラギノ角ゴ ProN W3" charset="0"/>
                          <a:sym typeface="Arial" charset="0"/>
                        </a:rPr>
                        <a:t>ARU died.</a:t>
                      </a:r>
                    </a:p>
                  </a:txBody>
                  <a:tcPr marL="50800" marR="50800" marT="50797" marB="50797" horzOverflow="overflow">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29483541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248640" presetClass="entr" presetSubtype="41880488" fill="hold" grpId="0" nodeType="afterEffect">
                                  <p:stCondLst>
                                    <p:cond delay="0"/>
                                  </p:stCondLst>
                                  <p:childTnLst>
                                    <p:set>
                                      <p:cBhvr>
                                        <p:cTn id="6" dur="1" fill="hold">
                                          <p:stCondLst>
                                            <p:cond delay="499"/>
                                          </p:stCondLst>
                                        </p:cTn>
                                        <p:tgtEl>
                                          <p:spTgt spid="20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hlinkClick r:id="rId2"/>
              </a:rPr>
              <a:t>Union Strike Songs</a:t>
            </a:r>
            <a:endParaRPr lang="en-US" dirty="0"/>
          </a:p>
        </p:txBody>
      </p:sp>
      <p:pic>
        <p:nvPicPr>
          <p:cNvPr id="24578" name="Picture 2" descr="http://i1.ytimg.com/vi/aj5OT3z1VGA/hqdefault.jpg"/>
          <p:cNvPicPr>
            <a:picLocks noChangeAspect="1" noChangeArrowheads="1"/>
          </p:cNvPicPr>
          <p:nvPr/>
        </p:nvPicPr>
        <p:blipFill>
          <a:blip r:embed="rId3" cstate="print"/>
          <a:srcRect/>
          <a:stretch>
            <a:fillRect/>
          </a:stretch>
        </p:blipFill>
        <p:spPr bwMode="auto">
          <a:xfrm>
            <a:off x="1447800" y="1600200"/>
            <a:ext cx="5791200" cy="434340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Content Placeholder 2"/>
          <p:cNvSpPr>
            <a:spLocks noGrp="1"/>
          </p:cNvSpPr>
          <p:nvPr>
            <p:ph sz="quarter" idx="14"/>
          </p:nvPr>
        </p:nvSpPr>
        <p:spPr>
          <a:xfrm>
            <a:off x="5410200" y="685800"/>
            <a:ext cx="3733800" cy="5008418"/>
          </a:xfrm>
        </p:spPr>
        <p:txBody>
          <a:bodyPr>
            <a:normAutofit fontScale="85000" lnSpcReduction="10000"/>
          </a:bodyPr>
          <a:lstStyle/>
          <a:p>
            <a:r>
              <a:rPr lang="en-US" sz="3200" dirty="0" smtClean="0"/>
              <a:t>American Federation of Labor (skilled)</a:t>
            </a:r>
          </a:p>
          <a:p>
            <a:endParaRPr lang="en-US" sz="3200" dirty="0"/>
          </a:p>
          <a:p>
            <a:r>
              <a:rPr lang="en-US" sz="3200" dirty="0" smtClean="0"/>
              <a:t>Their goals were better wages, better hours and safe working conditions</a:t>
            </a:r>
          </a:p>
          <a:p>
            <a:endParaRPr lang="en-US" sz="3200" dirty="0"/>
          </a:p>
          <a:p>
            <a:r>
              <a:rPr lang="en-US" sz="3200" dirty="0" smtClean="0"/>
              <a:t>Samuel Gompers famous leader (preferred to negotiate)</a:t>
            </a:r>
            <a:endParaRPr lang="en-US" sz="3200" dirty="0"/>
          </a:p>
        </p:txBody>
      </p:sp>
      <p:sp>
        <p:nvSpPr>
          <p:cNvPr id="4" name="Title 3"/>
          <p:cNvSpPr>
            <a:spLocks noGrp="1"/>
          </p:cNvSpPr>
          <p:nvPr>
            <p:ph type="title"/>
          </p:nvPr>
        </p:nvSpPr>
        <p:spPr>
          <a:xfrm>
            <a:off x="609600" y="-228600"/>
            <a:ext cx="7924800" cy="1143000"/>
          </a:xfrm>
        </p:spPr>
        <p:txBody>
          <a:bodyPr/>
          <a:lstStyle/>
          <a:p>
            <a:r>
              <a:rPr lang="en-US" dirty="0" smtClean="0"/>
              <a:t>What is the AFL?</a:t>
            </a:r>
            <a:endParaRPr lang="en-U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5070764" cy="5070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7911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ircle(in)">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533400" y="990600"/>
            <a:ext cx="3810000" cy="4724400"/>
          </a:xfrm>
        </p:spPr>
        <p:txBody>
          <a:bodyPr>
            <a:normAutofit fontScale="85000" lnSpcReduction="10000"/>
          </a:bodyPr>
          <a:lstStyle/>
          <a:p>
            <a:r>
              <a:rPr lang="en-US" sz="3200" dirty="0" smtClean="0"/>
              <a:t>Industrial Workers of the World</a:t>
            </a:r>
          </a:p>
          <a:p>
            <a:endParaRPr lang="en-US" sz="3200" dirty="0" smtClean="0"/>
          </a:p>
          <a:p>
            <a:r>
              <a:rPr lang="en-US" sz="3200" dirty="0" smtClean="0"/>
              <a:t>Skilled and unskilled workers (no distinction)</a:t>
            </a:r>
          </a:p>
          <a:p>
            <a:endParaRPr lang="en-US" sz="3200" dirty="0" smtClean="0"/>
          </a:p>
          <a:p>
            <a:endParaRPr lang="en-US" sz="3200" dirty="0"/>
          </a:p>
          <a:p>
            <a:r>
              <a:rPr lang="en-US" sz="3200" dirty="0" smtClean="0"/>
              <a:t>Controversial Strikes as opposed to negotiation</a:t>
            </a:r>
            <a:endParaRPr lang="en-US" sz="3200" dirty="0"/>
          </a:p>
        </p:txBody>
      </p:sp>
      <p:sp>
        <p:nvSpPr>
          <p:cNvPr id="3" name="Content Placeholder 2"/>
          <p:cNvSpPr>
            <a:spLocks noGrp="1"/>
          </p:cNvSpPr>
          <p:nvPr>
            <p:ph sz="quarter" idx="14"/>
          </p:nvPr>
        </p:nvSpPr>
        <p:spPr/>
        <p:txBody>
          <a:bodyPr/>
          <a:lstStyle/>
          <a:p>
            <a:endParaRPr lang="en-US"/>
          </a:p>
        </p:txBody>
      </p:sp>
      <p:sp>
        <p:nvSpPr>
          <p:cNvPr id="4" name="Title 3"/>
          <p:cNvSpPr>
            <a:spLocks noGrp="1"/>
          </p:cNvSpPr>
          <p:nvPr>
            <p:ph type="title"/>
          </p:nvPr>
        </p:nvSpPr>
        <p:spPr>
          <a:xfrm>
            <a:off x="609600" y="-304800"/>
            <a:ext cx="7924800" cy="1143000"/>
          </a:xfrm>
        </p:spPr>
        <p:txBody>
          <a:bodyPr/>
          <a:lstStyle/>
          <a:p>
            <a:pPr algn="r"/>
            <a:r>
              <a:rPr lang="en-US" dirty="0" smtClean="0"/>
              <a:t>What Was the IWW?</a:t>
            </a:r>
            <a:endParaRPr lang="en-US"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9200" y="914400"/>
            <a:ext cx="3733800" cy="5250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696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heel(1)">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wheel(1)">
                                      <p:cBhvr>
                                        <p:cTn id="17"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Content Placeholder 2"/>
          <p:cNvSpPr>
            <a:spLocks noGrp="1"/>
          </p:cNvSpPr>
          <p:nvPr>
            <p:ph sz="quarter" idx="14"/>
          </p:nvPr>
        </p:nvSpPr>
        <p:spPr>
          <a:xfrm>
            <a:off x="6019800" y="1600200"/>
            <a:ext cx="3733800" cy="4114800"/>
          </a:xfrm>
        </p:spPr>
        <p:txBody>
          <a:bodyPr>
            <a:normAutofit fontScale="77500" lnSpcReduction="20000"/>
          </a:bodyPr>
          <a:lstStyle/>
          <a:p>
            <a:r>
              <a:rPr lang="en-US" sz="3600" dirty="0" smtClean="0"/>
              <a:t>After Civil war more women in the workplace</a:t>
            </a:r>
          </a:p>
          <a:p>
            <a:endParaRPr lang="en-US" sz="3600" dirty="0" smtClean="0"/>
          </a:p>
          <a:p>
            <a:r>
              <a:rPr lang="en-US" sz="3600" dirty="0" smtClean="0"/>
              <a:t>Limited Opportunity</a:t>
            </a:r>
          </a:p>
          <a:p>
            <a:endParaRPr lang="en-US" sz="3600" dirty="0" smtClean="0"/>
          </a:p>
          <a:p>
            <a:endParaRPr lang="en-US" sz="3600" dirty="0"/>
          </a:p>
          <a:p>
            <a:r>
              <a:rPr lang="en-US" sz="3600" dirty="0" smtClean="0"/>
              <a:t>Women start to form Unions</a:t>
            </a:r>
            <a:endParaRPr lang="en-US" sz="3600" dirty="0"/>
          </a:p>
        </p:txBody>
      </p:sp>
      <p:sp>
        <p:nvSpPr>
          <p:cNvPr id="4" name="Title 3"/>
          <p:cNvSpPr>
            <a:spLocks noGrp="1"/>
          </p:cNvSpPr>
          <p:nvPr>
            <p:ph type="title"/>
          </p:nvPr>
        </p:nvSpPr>
        <p:spPr>
          <a:xfrm>
            <a:off x="609600" y="-571500"/>
            <a:ext cx="7924800" cy="1143000"/>
          </a:xfrm>
        </p:spPr>
        <p:txBody>
          <a:bodyPr/>
          <a:lstStyle/>
          <a:p>
            <a:pPr algn="ctr"/>
            <a:r>
              <a:rPr lang="en-US" dirty="0" smtClean="0"/>
              <a:t>What about the Women?</a:t>
            </a:r>
            <a:endParaRPr 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71600"/>
            <a:ext cx="596335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5916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wipe(down)">
                                      <p:cBhvr>
                                        <p:cTn id="43" dur="580">
                                          <p:stCondLst>
                                            <p:cond delay="0"/>
                                          </p:stCondLst>
                                        </p:cTn>
                                        <p:tgtEl>
                                          <p:spTgt spid="3">
                                            <p:txEl>
                                              <p:pRg st="5" end="5"/>
                                            </p:txEl>
                                          </p:spTgt>
                                        </p:tgtEl>
                                      </p:cBhvr>
                                    </p:animEffect>
                                    <p:anim calcmode="lin" valueType="num">
                                      <p:cBhvr>
                                        <p:cTn id="44"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5" end="5"/>
                                            </p:txEl>
                                          </p:spTgt>
                                        </p:tgtEl>
                                      </p:cBhvr>
                                      <p:to x="100000" y="60000"/>
                                    </p:animScale>
                                    <p:animScale>
                                      <p:cBhvr>
                                        <p:cTn id="50" dur="166" decel="50000">
                                          <p:stCondLst>
                                            <p:cond delay="676"/>
                                          </p:stCondLst>
                                        </p:cTn>
                                        <p:tgtEl>
                                          <p:spTgt spid="3">
                                            <p:txEl>
                                              <p:pRg st="5" end="5"/>
                                            </p:txEl>
                                          </p:spTgt>
                                        </p:tgtEl>
                                      </p:cBhvr>
                                      <p:to x="100000" y="100000"/>
                                    </p:animScale>
                                    <p:animScale>
                                      <p:cBhvr>
                                        <p:cTn id="51" dur="26">
                                          <p:stCondLst>
                                            <p:cond delay="1312"/>
                                          </p:stCondLst>
                                        </p:cTn>
                                        <p:tgtEl>
                                          <p:spTgt spid="3">
                                            <p:txEl>
                                              <p:pRg st="5" end="5"/>
                                            </p:txEl>
                                          </p:spTgt>
                                        </p:tgtEl>
                                      </p:cBhvr>
                                      <p:to x="100000" y="80000"/>
                                    </p:animScale>
                                    <p:animScale>
                                      <p:cBhvr>
                                        <p:cTn id="52" dur="166" decel="50000">
                                          <p:stCondLst>
                                            <p:cond delay="1338"/>
                                          </p:stCondLst>
                                        </p:cTn>
                                        <p:tgtEl>
                                          <p:spTgt spid="3">
                                            <p:txEl>
                                              <p:pRg st="5" end="5"/>
                                            </p:txEl>
                                          </p:spTgt>
                                        </p:tgtEl>
                                      </p:cBhvr>
                                      <p:to x="100000" y="100000"/>
                                    </p:animScale>
                                    <p:animScale>
                                      <p:cBhvr>
                                        <p:cTn id="53" dur="26">
                                          <p:stCondLst>
                                            <p:cond delay="1642"/>
                                          </p:stCondLst>
                                        </p:cTn>
                                        <p:tgtEl>
                                          <p:spTgt spid="3">
                                            <p:txEl>
                                              <p:pRg st="5" end="5"/>
                                            </p:txEl>
                                          </p:spTgt>
                                        </p:tgtEl>
                                      </p:cBhvr>
                                      <p:to x="100000" y="90000"/>
                                    </p:animScale>
                                    <p:animScale>
                                      <p:cBhvr>
                                        <p:cTn id="54" dur="166" decel="50000">
                                          <p:stCondLst>
                                            <p:cond delay="1668"/>
                                          </p:stCondLst>
                                        </p:cTn>
                                        <p:tgtEl>
                                          <p:spTgt spid="3">
                                            <p:txEl>
                                              <p:pRg st="5" end="5"/>
                                            </p:txEl>
                                          </p:spTgt>
                                        </p:tgtEl>
                                      </p:cBhvr>
                                      <p:to x="100000" y="100000"/>
                                    </p:animScale>
                                    <p:animScale>
                                      <p:cBhvr>
                                        <p:cTn id="55" dur="26">
                                          <p:stCondLst>
                                            <p:cond delay="1808"/>
                                          </p:stCondLst>
                                        </p:cTn>
                                        <p:tgtEl>
                                          <p:spTgt spid="3">
                                            <p:txEl>
                                              <p:pRg st="5" end="5"/>
                                            </p:txEl>
                                          </p:spTgt>
                                        </p:tgtEl>
                                      </p:cBhvr>
                                      <p:to x="100000" y="95000"/>
                                    </p:animScale>
                                    <p:animScale>
                                      <p:cBhvr>
                                        <p:cTn id="56"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457200"/>
            <a:ext cx="7924800" cy="1143000"/>
          </a:xfrm>
        </p:spPr>
        <p:txBody>
          <a:bodyPr/>
          <a:lstStyle/>
          <a:p>
            <a:pPr algn="ctr"/>
            <a:r>
              <a:rPr lang="en-US" dirty="0" smtClean="0"/>
              <a:t>Today’s Activity</a:t>
            </a:r>
            <a:endParaRPr lang="en-US" dirty="0"/>
          </a:p>
        </p:txBody>
      </p:sp>
      <p:sp>
        <p:nvSpPr>
          <p:cNvPr id="5" name="Content Placeholder 4"/>
          <p:cNvSpPr>
            <a:spLocks noGrp="1"/>
          </p:cNvSpPr>
          <p:nvPr>
            <p:ph sz="quarter" idx="13"/>
          </p:nvPr>
        </p:nvSpPr>
        <p:spPr>
          <a:xfrm>
            <a:off x="533400" y="838200"/>
            <a:ext cx="7924800" cy="4114800"/>
          </a:xfrm>
        </p:spPr>
        <p:txBody>
          <a:bodyPr>
            <a:noAutofit/>
          </a:bodyPr>
          <a:lstStyle/>
          <a:p>
            <a:r>
              <a:rPr lang="en-US" sz="2400" dirty="0" smtClean="0"/>
              <a:t>Pages 107-108 highlight some of the major actions taken by Unions as they began to organize.</a:t>
            </a:r>
          </a:p>
          <a:p>
            <a:endParaRPr lang="en-US" sz="2400" dirty="0"/>
          </a:p>
          <a:p>
            <a:r>
              <a:rPr lang="en-US" sz="2400" u="sng" dirty="0" smtClean="0"/>
              <a:t>Read about the following events and take notes</a:t>
            </a:r>
            <a:r>
              <a:rPr lang="en-US" sz="2400" dirty="0" smtClean="0"/>
              <a:t>:  The Great Railroad Strike, The Haymarket Riot, Homestead Strike, Pullman Strike</a:t>
            </a:r>
          </a:p>
          <a:p>
            <a:endParaRPr lang="en-US" sz="2400" dirty="0"/>
          </a:p>
          <a:p>
            <a:r>
              <a:rPr lang="en-US" sz="2400" dirty="0" smtClean="0"/>
              <a:t>After taking your notes you are going to put them in order from the most significant to the least significant and </a:t>
            </a:r>
            <a:r>
              <a:rPr lang="en-US" sz="2400" u="sng" dirty="0" smtClean="0"/>
              <a:t>explain why</a:t>
            </a:r>
            <a:r>
              <a:rPr lang="en-US" sz="2400" dirty="0" smtClean="0"/>
              <a:t>.</a:t>
            </a:r>
          </a:p>
          <a:p>
            <a:endParaRPr lang="en-US" sz="2400" dirty="0"/>
          </a:p>
          <a:p>
            <a:r>
              <a:rPr lang="en-US" sz="2400" dirty="0" smtClean="0"/>
              <a:t>DBQ – </a:t>
            </a:r>
            <a:r>
              <a:rPr lang="en-US" sz="2400" dirty="0" err="1" smtClean="0"/>
              <a:t>Pg</a:t>
            </a:r>
            <a:r>
              <a:rPr lang="en-US" sz="2400" dirty="0" smtClean="0"/>
              <a:t> 110 if you finish</a:t>
            </a:r>
            <a:endParaRPr lang="en-US" sz="2400" dirty="0"/>
          </a:p>
        </p:txBody>
      </p:sp>
    </p:spTree>
    <p:extLst>
      <p:ext uri="{BB962C8B-B14F-4D97-AF65-F5344CB8AC3E}">
        <p14:creationId xmlns:p14="http://schemas.microsoft.com/office/powerpoint/2010/main" val="62097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endParaRPr lang="en-US"/>
          </a:p>
        </p:txBody>
      </p:sp>
      <p:sp>
        <p:nvSpPr>
          <p:cNvPr id="2" name="Title 1"/>
          <p:cNvSpPr>
            <a:spLocks noGrp="1"/>
          </p:cNvSpPr>
          <p:nvPr>
            <p:ph type="ctrTitle"/>
          </p:nvPr>
        </p:nvSpPr>
        <p:spPr/>
        <p:txBody>
          <a:bodyPr/>
          <a:lstStyle/>
          <a:p>
            <a:r>
              <a:rPr lang="en-US" dirty="0" smtClean="0"/>
              <a:t>The rise of Unions in America</a:t>
            </a:r>
            <a:endParaRPr lang="en-US" dirty="0"/>
          </a:p>
        </p:txBody>
      </p:sp>
    </p:spTree>
    <p:extLst>
      <p:ext uri="{BB962C8B-B14F-4D97-AF65-F5344CB8AC3E}">
        <p14:creationId xmlns:p14="http://schemas.microsoft.com/office/powerpoint/2010/main" val="42292211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solidFill>
            <a:srgbClr val="00FFCC"/>
          </a:solidFill>
        </p:spPr>
        <p:txBody>
          <a:bodyPr/>
          <a:lstStyle/>
          <a:p>
            <a:pPr eaLnBrk="1" hangingPunct="1"/>
            <a:r>
              <a:rPr lang="en-US" altLang="en-US" smtClean="0">
                <a:solidFill>
                  <a:schemeClr val="tx1"/>
                </a:solidFill>
              </a:rPr>
              <a:t>What is a Union?</a:t>
            </a:r>
          </a:p>
        </p:txBody>
      </p:sp>
      <p:sp>
        <p:nvSpPr>
          <p:cNvPr id="7171" name="Rectangle 3"/>
          <p:cNvSpPr>
            <a:spLocks noGrp="1" noChangeArrowheads="1"/>
          </p:cNvSpPr>
          <p:nvPr>
            <p:ph type="body" idx="4294967295"/>
          </p:nvPr>
        </p:nvSpPr>
        <p:spPr>
          <a:xfrm>
            <a:off x="685800" y="2514600"/>
            <a:ext cx="7772400" cy="4114800"/>
          </a:xfrm>
          <a:prstGeom prst="rect">
            <a:avLst/>
          </a:prstGeom>
        </p:spPr>
        <p:txBody>
          <a:bodyPr/>
          <a:lstStyle/>
          <a:p>
            <a:pPr eaLnBrk="1" hangingPunct="1">
              <a:buFontTx/>
              <a:buNone/>
              <a:defRPr/>
            </a:pPr>
            <a:r>
              <a:rPr lang="en-US" sz="3600" u="sng" dirty="0" smtClean="0">
                <a:solidFill>
                  <a:schemeClr val="accent1">
                    <a:lumMod val="60000"/>
                    <a:lumOff val="40000"/>
                  </a:schemeClr>
                </a:solidFill>
              </a:rPr>
              <a:t>Unions</a:t>
            </a:r>
            <a:r>
              <a:rPr lang="en-US" sz="3600" dirty="0" smtClean="0">
                <a:solidFill>
                  <a:schemeClr val="accent1">
                    <a:lumMod val="60000"/>
                    <a:lumOff val="40000"/>
                  </a:schemeClr>
                </a:solidFill>
              </a:rPr>
              <a:t> – An organization that represents employees’ interests to management on such issues as wages, work hours, and working conditions</a:t>
            </a:r>
            <a:endParaRPr lang="en-US" sz="3600" u="sng" dirty="0" smtClean="0">
              <a:solidFill>
                <a:schemeClr val="accent1">
                  <a:lumMod val="60000"/>
                  <a:lumOff val="40000"/>
                </a:schemeClr>
              </a:solidFill>
            </a:endParaRPr>
          </a:p>
          <a:p>
            <a:pPr eaLnBrk="1" hangingPunct="1">
              <a:defRPr/>
            </a:pPr>
            <a:endParaRPr lang="en-US" dirty="0">
              <a:solidFill>
                <a:srgbClr val="66FFCC"/>
              </a:solidFill>
            </a:endParaRPr>
          </a:p>
          <a:p>
            <a:pPr eaLnBrk="1" hangingPunct="1">
              <a:buFontTx/>
              <a:buNone/>
              <a:defRPr/>
            </a:pPr>
            <a:endParaRPr lang="en-US" dirty="0">
              <a:solidFill>
                <a:srgbClr val="66FFCC"/>
              </a:solidFill>
            </a:endParaRPr>
          </a:p>
          <a:p>
            <a:pPr eaLnBrk="1" hangingPunct="1">
              <a:buFontTx/>
              <a:buNone/>
              <a:defRPr/>
            </a:pPr>
            <a:r>
              <a:rPr lang="en-US" dirty="0">
                <a:solidFill>
                  <a:srgbClr val="66FFCC"/>
                </a:solidFill>
              </a:rPr>
              <a:t>    </a:t>
            </a:r>
            <a:endParaRPr lang="en-US" dirty="0">
              <a:solidFill>
                <a:srgbClr val="5DD75D"/>
              </a:solidFill>
            </a:endParaRPr>
          </a:p>
          <a:p>
            <a:pPr eaLnBrk="1" hangingPunct="1">
              <a:defRPr/>
            </a:pPr>
            <a:endParaRPr lang="en-US" dirty="0">
              <a:solidFill>
                <a:srgbClr val="5DD75D"/>
              </a:solidFill>
            </a:endParaRPr>
          </a:p>
        </p:txBody>
      </p:sp>
      <p:pic>
        <p:nvPicPr>
          <p:cNvPr id="4100" name="Picture 2" descr="C:\Program Files\Microsoft Office\MEDIA\CAGCAT10\j0233018.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4800600"/>
            <a:ext cx="1905000" cy="193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3895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228600" y="990600"/>
            <a:ext cx="3733800" cy="4876800"/>
          </a:xfrm>
        </p:spPr>
        <p:txBody>
          <a:bodyPr>
            <a:normAutofit fontScale="92500" lnSpcReduction="20000"/>
          </a:bodyPr>
          <a:lstStyle/>
          <a:p>
            <a:r>
              <a:rPr lang="en-US" sz="3200" dirty="0" smtClean="0"/>
              <a:t>Lack of safety was a major concern</a:t>
            </a:r>
          </a:p>
          <a:p>
            <a:endParaRPr lang="en-US" sz="3200" dirty="0" smtClean="0"/>
          </a:p>
          <a:p>
            <a:endParaRPr lang="en-US" sz="3200" dirty="0"/>
          </a:p>
          <a:p>
            <a:r>
              <a:rPr lang="en-US" sz="3200" dirty="0" smtClean="0"/>
              <a:t>Wages and Hours were ridiculous</a:t>
            </a:r>
          </a:p>
          <a:p>
            <a:endParaRPr lang="en-US" sz="3200" dirty="0" smtClean="0"/>
          </a:p>
          <a:p>
            <a:endParaRPr lang="en-US" sz="3200" dirty="0"/>
          </a:p>
          <a:p>
            <a:r>
              <a:rPr lang="en-US" sz="3200" dirty="0" smtClean="0"/>
              <a:t>Unions were just starting</a:t>
            </a:r>
          </a:p>
        </p:txBody>
      </p:sp>
      <p:sp>
        <p:nvSpPr>
          <p:cNvPr id="7" name="Title 6"/>
          <p:cNvSpPr>
            <a:spLocks noGrp="1"/>
          </p:cNvSpPr>
          <p:nvPr>
            <p:ph type="title"/>
          </p:nvPr>
        </p:nvSpPr>
        <p:spPr>
          <a:xfrm>
            <a:off x="609600" y="274638"/>
            <a:ext cx="7924800" cy="563562"/>
          </a:xfrm>
        </p:spPr>
        <p:txBody>
          <a:bodyPr/>
          <a:lstStyle/>
          <a:p>
            <a:pPr algn="ctr"/>
            <a:r>
              <a:rPr lang="en-US" dirty="0" smtClean="0"/>
              <a:t>What were Working Conditions Like?</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54934" y="1752600"/>
            <a:ext cx="5089066" cy="399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5793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0" y="914400"/>
            <a:ext cx="4724400" cy="4953000"/>
          </a:xfrm>
        </p:spPr>
        <p:txBody>
          <a:bodyPr>
            <a:noAutofit/>
          </a:bodyPr>
          <a:lstStyle/>
          <a:p>
            <a:r>
              <a:rPr lang="en-US" sz="2000" dirty="0" smtClean="0"/>
              <a:t>A  group of like workers that band together to demand things from their employer</a:t>
            </a:r>
          </a:p>
          <a:p>
            <a:endParaRPr lang="en-US" sz="2000" dirty="0" smtClean="0"/>
          </a:p>
          <a:p>
            <a:r>
              <a:rPr lang="en-US" sz="2000" dirty="0" smtClean="0"/>
              <a:t>Workers usually had a trained skill (valuable)</a:t>
            </a:r>
          </a:p>
          <a:p>
            <a:endParaRPr lang="en-US" sz="2000" dirty="0" smtClean="0"/>
          </a:p>
          <a:p>
            <a:r>
              <a:rPr lang="en-US" sz="2000" dirty="0" smtClean="0"/>
              <a:t>Workers got together and agreed not to work without certain conditions being met ($$$, hours, etc)</a:t>
            </a:r>
          </a:p>
          <a:p>
            <a:endParaRPr lang="en-US" sz="2000" dirty="0" smtClean="0"/>
          </a:p>
          <a:p>
            <a:r>
              <a:rPr lang="en-US" sz="2000" dirty="0" smtClean="0"/>
              <a:t>If Union was big, company had to comply with the demands or have no skilled workers (i.e. could go on strike)</a:t>
            </a:r>
            <a:endParaRPr lang="en-US" sz="2000" dirty="0"/>
          </a:p>
        </p:txBody>
      </p:sp>
      <p:sp>
        <p:nvSpPr>
          <p:cNvPr id="4" name="Title 3"/>
          <p:cNvSpPr>
            <a:spLocks noGrp="1"/>
          </p:cNvSpPr>
          <p:nvPr>
            <p:ph type="title"/>
          </p:nvPr>
        </p:nvSpPr>
        <p:spPr>
          <a:xfrm>
            <a:off x="609600" y="0"/>
            <a:ext cx="7924800" cy="685800"/>
          </a:xfrm>
        </p:spPr>
        <p:txBody>
          <a:bodyPr/>
          <a:lstStyle/>
          <a:p>
            <a:pPr algn="ctr"/>
            <a:r>
              <a:rPr lang="en-US" dirty="0" smtClean="0"/>
              <a:t>What is a Union?</a:t>
            </a:r>
            <a:endParaRPr lang="en-US" dirty="0"/>
          </a:p>
        </p:txBody>
      </p:sp>
      <p:pic>
        <p:nvPicPr>
          <p:cNvPr id="1026" name="Picture 2" descr="http://obrag.org/wp-content/uploads/2011/01/union-workers-graphic.jpg"/>
          <p:cNvPicPr>
            <a:picLocks noChangeAspect="1" noChangeArrowheads="1"/>
          </p:cNvPicPr>
          <p:nvPr/>
        </p:nvPicPr>
        <p:blipFill>
          <a:blip r:embed="rId2" cstate="print"/>
          <a:srcRect/>
          <a:stretch>
            <a:fillRect/>
          </a:stretch>
        </p:blipFill>
        <p:spPr bwMode="auto">
          <a:xfrm>
            <a:off x="4999534" y="1143000"/>
            <a:ext cx="4144466" cy="472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 calcmode="lin" valueType="num">
                                      <p:cBhvr>
                                        <p:cTn id="14"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 calcmode="lin" valueType="num">
                                      <p:cBhvr>
                                        <p:cTn id="21"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2">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 calcmode="lin" valueType="num">
                                      <p:cBhvr>
                                        <p:cTn id="28"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29" dur="50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30"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Content Placeholder 2"/>
          <p:cNvSpPr>
            <a:spLocks noGrp="1"/>
          </p:cNvSpPr>
          <p:nvPr>
            <p:ph sz="quarter" idx="14"/>
          </p:nvPr>
        </p:nvSpPr>
        <p:spPr>
          <a:xfrm>
            <a:off x="4876800" y="1143000"/>
            <a:ext cx="3733800" cy="4876800"/>
          </a:xfrm>
        </p:spPr>
        <p:txBody>
          <a:bodyPr>
            <a:normAutofit/>
          </a:bodyPr>
          <a:lstStyle/>
          <a:p>
            <a:r>
              <a:rPr lang="en-US" sz="3600" dirty="0" smtClean="0"/>
              <a:t>Union Busting</a:t>
            </a:r>
          </a:p>
          <a:p>
            <a:endParaRPr lang="en-US" dirty="0"/>
          </a:p>
          <a:p>
            <a:pPr lvl="1"/>
            <a:r>
              <a:rPr lang="en-US" sz="2400" dirty="0" smtClean="0"/>
              <a:t>Contracts</a:t>
            </a:r>
          </a:p>
          <a:p>
            <a:endParaRPr lang="en-US" sz="2400" dirty="0"/>
          </a:p>
          <a:p>
            <a:pPr lvl="1"/>
            <a:r>
              <a:rPr lang="en-US" sz="2400" dirty="0" smtClean="0"/>
              <a:t>Blacklist</a:t>
            </a:r>
          </a:p>
          <a:p>
            <a:endParaRPr lang="en-US" sz="2400" dirty="0"/>
          </a:p>
          <a:p>
            <a:pPr lvl="1"/>
            <a:r>
              <a:rPr lang="en-US" sz="2400" dirty="0" smtClean="0"/>
              <a:t>Lockouts</a:t>
            </a:r>
          </a:p>
          <a:p>
            <a:endParaRPr lang="en-US" sz="2400" dirty="0"/>
          </a:p>
          <a:p>
            <a:pPr lvl="1"/>
            <a:r>
              <a:rPr lang="en-US" sz="2400" dirty="0" smtClean="0"/>
              <a:t>Strike Breakers</a:t>
            </a:r>
            <a:endParaRPr lang="en-US" sz="2400" dirty="0"/>
          </a:p>
        </p:txBody>
      </p:sp>
      <p:sp>
        <p:nvSpPr>
          <p:cNvPr id="4" name="Title 3"/>
          <p:cNvSpPr>
            <a:spLocks noGrp="1"/>
          </p:cNvSpPr>
          <p:nvPr>
            <p:ph type="title"/>
          </p:nvPr>
        </p:nvSpPr>
        <p:spPr>
          <a:xfrm>
            <a:off x="-20782" y="0"/>
            <a:ext cx="9164782" cy="762000"/>
          </a:xfrm>
        </p:spPr>
        <p:txBody>
          <a:bodyPr/>
          <a:lstStyle/>
          <a:p>
            <a:pPr algn="ctr"/>
            <a:r>
              <a:rPr lang="en-US" dirty="0" smtClean="0"/>
              <a:t>How </a:t>
            </a:r>
            <a:r>
              <a:rPr lang="en-US" dirty="0" err="1" smtClean="0"/>
              <a:t>dID</a:t>
            </a:r>
            <a:r>
              <a:rPr lang="en-US" dirty="0" smtClean="0"/>
              <a:t> industries oppose Unions?</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71600"/>
            <a:ext cx="4777429"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1504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228600"/>
            <a:ext cx="7924800" cy="1143000"/>
          </a:xfrm>
        </p:spPr>
        <p:txBody>
          <a:bodyPr/>
          <a:lstStyle/>
          <a:p>
            <a:pPr algn="ctr"/>
            <a:r>
              <a:rPr lang="en-US" dirty="0" smtClean="0"/>
              <a:t>Turn and Talk – What do you see?</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1052945"/>
            <a:ext cx="7162800" cy="5706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0851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219200"/>
            <a:ext cx="4724400" cy="4495800"/>
          </a:xfrm>
        </p:spPr>
        <p:txBody>
          <a:bodyPr>
            <a:normAutofit/>
          </a:bodyPr>
          <a:lstStyle/>
          <a:p>
            <a:r>
              <a:rPr lang="en-US" sz="3200" u="sng" dirty="0" smtClean="0"/>
              <a:t>Marxism</a:t>
            </a:r>
            <a:r>
              <a:rPr lang="en-US" sz="3200" dirty="0" smtClean="0"/>
              <a:t> became popular (idea of worker </a:t>
            </a:r>
            <a:r>
              <a:rPr lang="en-US" sz="3200" dirty="0" err="1" smtClean="0"/>
              <a:t>vs</a:t>
            </a:r>
            <a:r>
              <a:rPr lang="en-US" sz="3200" dirty="0" smtClean="0"/>
              <a:t> owner)</a:t>
            </a:r>
          </a:p>
          <a:p>
            <a:endParaRPr lang="en-US" sz="3200" dirty="0"/>
          </a:p>
          <a:p>
            <a:endParaRPr lang="en-US" sz="3200" dirty="0" smtClean="0"/>
          </a:p>
          <a:p>
            <a:endParaRPr lang="en-US" sz="3200" dirty="0" smtClean="0"/>
          </a:p>
          <a:p>
            <a:r>
              <a:rPr lang="en-US" sz="3200" u="sng" dirty="0" smtClean="0"/>
              <a:t>Anarchism</a:t>
            </a:r>
            <a:r>
              <a:rPr lang="en-US" sz="3200" dirty="0" smtClean="0"/>
              <a:t> (less popular but still relevant)</a:t>
            </a:r>
            <a:endParaRPr lang="en-US" sz="3200" dirty="0"/>
          </a:p>
        </p:txBody>
      </p:sp>
      <p:sp>
        <p:nvSpPr>
          <p:cNvPr id="4" name="Title 3"/>
          <p:cNvSpPr>
            <a:spLocks noGrp="1"/>
          </p:cNvSpPr>
          <p:nvPr>
            <p:ph type="title"/>
          </p:nvPr>
        </p:nvSpPr>
        <p:spPr>
          <a:xfrm>
            <a:off x="533400" y="228600"/>
            <a:ext cx="7924800" cy="838200"/>
          </a:xfrm>
        </p:spPr>
        <p:txBody>
          <a:bodyPr/>
          <a:lstStyle/>
          <a:p>
            <a:pPr algn="ctr"/>
            <a:r>
              <a:rPr lang="en-US" dirty="0" smtClean="0"/>
              <a:t>How did society respond to the conditions?</a:t>
            </a:r>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10200" y="1066800"/>
            <a:ext cx="3429000" cy="4818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1190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barn(inVertical)">
                                      <p:cBhvr>
                                        <p:cTn id="1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0"/>
            <a:ext cx="7924800" cy="1143000"/>
          </a:xfrm>
        </p:spPr>
        <p:txBody>
          <a:bodyPr/>
          <a:lstStyle/>
          <a:p>
            <a:pPr algn="ctr"/>
            <a:r>
              <a:rPr lang="en-US" dirty="0" smtClean="0"/>
              <a:t>Turn and talk – 1) What do you see? 2) What does this cartoon suggest?</a:t>
            </a:r>
            <a:endParaRPr lang="en-U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219199"/>
            <a:ext cx="8305800" cy="5509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618265"/>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Horizon</Template>
  <TotalTime>4004</TotalTime>
  <Words>592</Words>
  <Application>Microsoft Office PowerPoint</Application>
  <PresentationFormat>On-screen Show (4:3)</PresentationFormat>
  <Paragraphs>105</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Arial Narrow</vt:lpstr>
      <vt:lpstr>Calibri</vt:lpstr>
      <vt:lpstr>Times New Roman</vt:lpstr>
      <vt:lpstr>ヒラギノ角ゴ ProN W3</vt:lpstr>
      <vt:lpstr>Horizon</vt:lpstr>
      <vt:lpstr>Warm- Up:  Read the following quotes and Compare them</vt:lpstr>
      <vt:lpstr>The rise of Unions in America</vt:lpstr>
      <vt:lpstr>What is a Union?</vt:lpstr>
      <vt:lpstr>What were Working Conditions Like?</vt:lpstr>
      <vt:lpstr>What is a Union?</vt:lpstr>
      <vt:lpstr>How dID industries oppose Unions?</vt:lpstr>
      <vt:lpstr>Turn and Talk – What do you see?</vt:lpstr>
      <vt:lpstr>How did society respond to the conditions?</vt:lpstr>
      <vt:lpstr>Turn and talk – 1) What do you see? 2) What does this cartoon suggest?</vt:lpstr>
      <vt:lpstr>Labor Unions of the Late 1800’s</vt:lpstr>
      <vt:lpstr>Union Strike Songs</vt:lpstr>
      <vt:lpstr>What is the AFL?</vt:lpstr>
      <vt:lpstr>What Was the IWW?</vt:lpstr>
      <vt:lpstr>What about the Women?</vt:lpstr>
      <vt:lpstr>Today’s Activity</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rise of Unions in America</dc:title>
  <dc:creator>Mcdonald, Damien L.</dc:creator>
  <cp:lastModifiedBy>Sacerdote, Kevin R.</cp:lastModifiedBy>
  <cp:revision>20</cp:revision>
  <dcterms:created xsi:type="dcterms:W3CDTF">2012-09-21T18:49:52Z</dcterms:created>
  <dcterms:modified xsi:type="dcterms:W3CDTF">2016-09-28T15:20:44Z</dcterms:modified>
</cp:coreProperties>
</file>